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sldIdLst>
    <p:sldId id="321" r:id="rId2"/>
    <p:sldId id="256" r:id="rId3"/>
    <p:sldId id="257" r:id="rId4"/>
    <p:sldId id="32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4698C7-4E10-4249-9D6A-C0C32D7E6872}" v="20" dt="2022-02-23T21:20:44.01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61" d="100"/>
          <a:sy n="61" d="100"/>
        </p:scale>
        <p:origin x="15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B75FD06A-C80F-4E3F-8C91-9B25E076CDD7}"/>
    <pc:docChg chg="custSel modSld">
      <pc:chgData name="Arnold, Geoffrey" userId="84df3a83-fb20-4e73-a9fb-16fe3fc1bec7" providerId="ADAL" clId="{B75FD06A-C80F-4E3F-8C91-9B25E076CDD7}" dt="2021-03-12T00:06:06.688" v="84" actId="20577"/>
      <pc:docMkLst>
        <pc:docMk/>
      </pc:docMkLst>
      <pc:sldChg chg="modSp">
        <pc:chgData name="Arnold, Geoffrey" userId="84df3a83-fb20-4e73-a9fb-16fe3fc1bec7" providerId="ADAL" clId="{B75FD06A-C80F-4E3F-8C91-9B25E076CDD7}" dt="2021-03-11T23:45:45.019" v="48" actId="20577"/>
        <pc:sldMkLst>
          <pc:docMk/>
          <pc:sldMk cId="0" sldId="263"/>
        </pc:sldMkLst>
        <pc:spChg chg="mod">
          <ac:chgData name="Arnold, Geoffrey" userId="84df3a83-fb20-4e73-a9fb-16fe3fc1bec7" providerId="ADAL" clId="{B75FD06A-C80F-4E3F-8C91-9B25E076CDD7}" dt="2021-03-11T23:45:45.019" v="48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">
        <pc:chgData name="Arnold, Geoffrey" userId="84df3a83-fb20-4e73-a9fb-16fe3fc1bec7" providerId="ADAL" clId="{B75FD06A-C80F-4E3F-8C91-9B25E076CDD7}" dt="2021-03-11T23:55:01.007" v="71" actId="20577"/>
        <pc:sldMkLst>
          <pc:docMk/>
          <pc:sldMk cId="0" sldId="269"/>
        </pc:sldMkLst>
        <pc:spChg chg="mod">
          <ac:chgData name="Arnold, Geoffrey" userId="84df3a83-fb20-4e73-a9fb-16fe3fc1bec7" providerId="ADAL" clId="{B75FD06A-C80F-4E3F-8C91-9B25E076CDD7}" dt="2021-03-11T23:55:01.007" v="71" actId="20577"/>
          <ac:spMkLst>
            <pc:docMk/>
            <pc:sldMk cId="0" sldId="269"/>
            <ac:spMk id="247" creationId="{00000000-0000-0000-0000-000000000000}"/>
          </ac:spMkLst>
        </pc:spChg>
      </pc:sldChg>
      <pc:sldChg chg="modSp">
        <pc:chgData name="Arnold, Geoffrey" userId="84df3a83-fb20-4e73-a9fb-16fe3fc1bec7" providerId="ADAL" clId="{B75FD06A-C80F-4E3F-8C91-9B25E076CDD7}" dt="2021-03-12T00:06:06.688" v="84" actId="20577"/>
        <pc:sldMkLst>
          <pc:docMk/>
          <pc:sldMk cId="0" sldId="273"/>
        </pc:sldMkLst>
        <pc:spChg chg="mod">
          <ac:chgData name="Arnold, Geoffrey" userId="84df3a83-fb20-4e73-a9fb-16fe3fc1bec7" providerId="ADAL" clId="{B75FD06A-C80F-4E3F-8C91-9B25E076CDD7}" dt="2021-03-12T00:05:56.545" v="80" actId="20577"/>
          <ac:spMkLst>
            <pc:docMk/>
            <pc:sldMk cId="0" sldId="273"/>
            <ac:spMk id="260" creationId="{00000000-0000-0000-0000-000000000000}"/>
          </ac:spMkLst>
        </pc:spChg>
        <pc:spChg chg="mod">
          <ac:chgData name="Arnold, Geoffrey" userId="84df3a83-fb20-4e73-a9fb-16fe3fc1bec7" providerId="ADAL" clId="{B75FD06A-C80F-4E3F-8C91-9B25E076CDD7}" dt="2021-03-12T00:06:06.688" v="84" actId="20577"/>
          <ac:spMkLst>
            <pc:docMk/>
            <pc:sldMk cId="0" sldId="273"/>
            <ac:spMk id="261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BF4698C7-4E10-4249-9D6A-C0C32D7E6872}"/>
    <pc:docChg chg="modSld">
      <pc:chgData name="Arnold, Geoffrey" userId="84df3a83-fb20-4e73-a9fb-16fe3fc1bec7" providerId="ADAL" clId="{BF4698C7-4E10-4249-9D6A-C0C32D7E6872}" dt="2022-02-24T14:16:07.889" v="115" actId="20577"/>
      <pc:docMkLst>
        <pc:docMk/>
      </pc:docMkLst>
      <pc:sldChg chg="modSp mod">
        <pc:chgData name="Arnold, Geoffrey" userId="84df3a83-fb20-4e73-a9fb-16fe3fc1bec7" providerId="ADAL" clId="{BF4698C7-4E10-4249-9D6A-C0C32D7E6872}" dt="2022-02-23T19:09:13.531" v="14" actId="20577"/>
        <pc:sldMkLst>
          <pc:docMk/>
          <pc:sldMk cId="0" sldId="263"/>
        </pc:sldMkLst>
        <pc:spChg chg="mod">
          <ac:chgData name="Arnold, Geoffrey" userId="84df3a83-fb20-4e73-a9fb-16fe3fc1bec7" providerId="ADAL" clId="{BF4698C7-4E10-4249-9D6A-C0C32D7E6872}" dt="2022-02-23T19:09:13.531" v="14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08:25.736" v="5" actId="20577"/>
        <pc:sldMkLst>
          <pc:docMk/>
          <pc:sldMk cId="0" sldId="267"/>
        </pc:sldMkLst>
        <pc:spChg chg="mod">
          <ac:chgData name="Arnold, Geoffrey" userId="84df3a83-fb20-4e73-a9fb-16fe3fc1bec7" providerId="ADAL" clId="{BF4698C7-4E10-4249-9D6A-C0C32D7E6872}" dt="2022-02-23T19:08:25.736" v="5" actId="20577"/>
          <ac:spMkLst>
            <pc:docMk/>
            <pc:sldMk cId="0" sldId="267"/>
            <ac:spMk id="237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4T14:16:07.889" v="115" actId="20577"/>
        <pc:sldMkLst>
          <pc:docMk/>
          <pc:sldMk cId="0" sldId="269"/>
        </pc:sldMkLst>
        <pc:spChg chg="mod">
          <ac:chgData name="Arnold, Geoffrey" userId="84df3a83-fb20-4e73-a9fb-16fe3fc1bec7" providerId="ADAL" clId="{BF4698C7-4E10-4249-9D6A-C0C32D7E6872}" dt="2022-02-24T14:16:07.889" v="115" actId="20577"/>
          <ac:spMkLst>
            <pc:docMk/>
            <pc:sldMk cId="0" sldId="269"/>
            <ac:spMk id="247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07:57.588" v="1" actId="14"/>
        <pc:sldMkLst>
          <pc:docMk/>
          <pc:sldMk cId="0" sldId="271"/>
        </pc:sldMkLst>
        <pc:spChg chg="mod">
          <ac:chgData name="Arnold, Geoffrey" userId="84df3a83-fb20-4e73-a9fb-16fe3fc1bec7" providerId="ADAL" clId="{BF4698C7-4E10-4249-9D6A-C0C32D7E6872}" dt="2022-02-23T19:07:57.588" v="1" actId="14"/>
          <ac:spMkLst>
            <pc:docMk/>
            <pc:sldMk cId="0" sldId="271"/>
            <ac:spMk id="254" creationId="{00000000-0000-0000-0000-000000000000}"/>
          </ac:spMkLst>
        </pc:spChg>
      </pc:sldChg>
      <pc:sldChg chg="modSp">
        <pc:chgData name="Arnold, Geoffrey" userId="84df3a83-fb20-4e73-a9fb-16fe3fc1bec7" providerId="ADAL" clId="{BF4698C7-4E10-4249-9D6A-C0C32D7E6872}" dt="2022-02-23T21:20:44.011" v="99" actId="20577"/>
        <pc:sldMkLst>
          <pc:docMk/>
          <pc:sldMk cId="0" sldId="284"/>
        </pc:sldMkLst>
        <pc:spChg chg="mod">
          <ac:chgData name="Arnold, Geoffrey" userId="84df3a83-fb20-4e73-a9fb-16fe3fc1bec7" providerId="ADAL" clId="{BF4698C7-4E10-4249-9D6A-C0C32D7E6872}" dt="2022-02-23T21:20:44.011" v="99" actId="20577"/>
          <ac:spMkLst>
            <pc:docMk/>
            <pc:sldMk cId="0" sldId="284"/>
            <ac:spMk id="301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1:20:15.343" v="82" actId="6549"/>
        <pc:sldMkLst>
          <pc:docMk/>
          <pc:sldMk cId="0" sldId="285"/>
        </pc:sldMkLst>
        <pc:spChg chg="mod">
          <ac:chgData name="Arnold, Geoffrey" userId="84df3a83-fb20-4e73-a9fb-16fe3fc1bec7" providerId="ADAL" clId="{BF4698C7-4E10-4249-9D6A-C0C32D7E6872}" dt="2022-02-23T21:20:15.343" v="82" actId="6549"/>
          <ac:spMkLst>
            <pc:docMk/>
            <pc:sldMk cId="0" sldId="285"/>
            <ac:spMk id="305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14:52.849" v="31" actId="20577"/>
        <pc:sldMkLst>
          <pc:docMk/>
          <pc:sldMk cId="0" sldId="292"/>
        </pc:sldMkLst>
        <pc:spChg chg="mod">
          <ac:chgData name="Arnold, Geoffrey" userId="84df3a83-fb20-4e73-a9fb-16fe3fc1bec7" providerId="ADAL" clId="{BF4698C7-4E10-4249-9D6A-C0C32D7E6872}" dt="2022-02-23T19:14:52.849" v="31" actId="20577"/>
          <ac:spMkLst>
            <pc:docMk/>
            <pc:sldMk cId="0" sldId="292"/>
            <ac:spMk id="196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0:39:26.168" v="53" actId="20577"/>
        <pc:sldMkLst>
          <pc:docMk/>
          <pc:sldMk cId="0" sldId="297"/>
        </pc:sldMkLst>
        <pc:spChg chg="mod">
          <ac:chgData name="Arnold, Geoffrey" userId="84df3a83-fb20-4e73-a9fb-16fe3fc1bec7" providerId="ADAL" clId="{BF4698C7-4E10-4249-9D6A-C0C32D7E6872}" dt="2022-02-23T20:39:26.168" v="53" actId="20577"/>
          <ac:spMkLst>
            <pc:docMk/>
            <pc:sldMk cId="0" sldId="297"/>
            <ac:spMk id="210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0:39:41.008" v="69" actId="20577"/>
        <pc:sldMkLst>
          <pc:docMk/>
          <pc:sldMk cId="0" sldId="306"/>
        </pc:sldMkLst>
        <pc:spChg chg="mod">
          <ac:chgData name="Arnold, Geoffrey" userId="84df3a83-fb20-4e73-a9fb-16fe3fc1bec7" providerId="ADAL" clId="{BF4698C7-4E10-4249-9D6A-C0C32D7E6872}" dt="2022-02-23T20:39:41.008" v="69" actId="20577"/>
          <ac:spMkLst>
            <pc:docMk/>
            <pc:sldMk cId="0" sldId="306"/>
            <ac:spMk id="242" creationId="{00000000-0000-0000-0000-000000000000}"/>
          </ac:spMkLst>
        </pc:spChg>
      </pc:sldChg>
      <pc:sldChg chg="modSp">
        <pc:chgData name="Arnold, Geoffrey" userId="84df3a83-fb20-4e73-a9fb-16fe3fc1bec7" providerId="ADAL" clId="{BF4698C7-4E10-4249-9D6A-C0C32D7E6872}" dt="2022-02-23T20:41:10.865" v="70"/>
        <pc:sldMkLst>
          <pc:docMk/>
          <pc:sldMk cId="0" sldId="315"/>
        </pc:sldMkLst>
        <pc:spChg chg="mod">
          <ac:chgData name="Arnold, Geoffrey" userId="84df3a83-fb20-4e73-a9fb-16fe3fc1bec7" providerId="ADAL" clId="{BF4698C7-4E10-4249-9D6A-C0C32D7E6872}" dt="2022-02-23T20:41:10.865" v="70"/>
          <ac:spMkLst>
            <pc:docMk/>
            <pc:sldMk cId="0" sldId="315"/>
            <ac:spMk id="28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488677" y="2310475"/>
            <a:ext cx="21406645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buClr>
                <a:srgbClr val="447FB5"/>
              </a:buClr>
              <a:defRPr sz="7000"/>
            </a:lvl1pPr>
            <a:lvl2pPr>
              <a:buClr>
                <a:srgbClr val="447FB5"/>
              </a:buClr>
              <a:defRPr sz="7000"/>
            </a:lvl2pPr>
            <a:lvl3pPr>
              <a:buClr>
                <a:srgbClr val="447FB5"/>
              </a:buClr>
              <a:defRPr sz="7000"/>
            </a:lvl3pPr>
            <a:lvl4pPr>
              <a:buClr>
                <a:srgbClr val="447FB5"/>
              </a:buClr>
              <a:defRPr sz="7000"/>
            </a:lvl4pPr>
            <a:lvl5pPr>
              <a:buClr>
                <a:srgbClr val="447FB5"/>
              </a:buClr>
              <a:defRPr sz="7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Line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27000">
            <a:solidFill>
              <a:srgbClr val="447FB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538830" marR="0" indent="-538830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documentation.org/packages/scales/versions/0.4.1" TargetMode="Externa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www.postgresql.org/docs/" TargetMode="External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hyperlink" Target="https://data.wprdc.org/dataset/311-data/resource/76fda9d0-69be-4dd5-8108-0de7907fc5a4" TargetMode="Externa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beaver.io/about/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#connecting-to-a-database-in-r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rstudio.com/articles/pool-basics.html" TargetMode="Externa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tall.advancedrestclient.com/install" TargetMode="External"/><Relationship Id="rId2" Type="http://schemas.openxmlformats.org/officeDocument/2006/relationships/hyperlink" Target="https://insomnia.rest/download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etpostman.com/downloads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3.png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1.arcgis.com/vdNDkVykv9vEWFX4/ArcGIS/rest/services/propertyowner6/FeatureServer/0/query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3.png"/><Relationship Id="rId5" Type="http://schemas.openxmlformats.org/officeDocument/2006/relationships/hyperlink" Target="https://services1.arcgis.com/vdNDkVykv9vEWFX4/ArcGIS/rest/services/Allegheny_County_Polling_Places_May2019/FeatureServer/0" TargetMode="External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socrata.com/docs/queries/" TargetMode="Externa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gheny-CountyStats/ALCO-Geocoder" TargetMode="External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iscopedata.com/blog/sql-query-order-of-operation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7B4095-A5EC-414A-A858-36A18BE47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</p:spPr>
        <p:txBody>
          <a:bodyPr>
            <a:normAutofit lnSpcReduction="10000"/>
          </a:bodyPr>
          <a:lstStyle/>
          <a:p>
            <a:pPr marL="762000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Make sure you think about how users can break your apps.</a:t>
            </a:r>
          </a:p>
          <a:p>
            <a:pPr marL="2108596" lvl="1" indent="-762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6300" dirty="0" err="1">
                <a:latin typeface="Monaco" pitchFamily="2" charset="77"/>
              </a:rPr>
              <a:t>selectize</a:t>
            </a:r>
            <a:r>
              <a:rPr lang="en-US" sz="6300" dirty="0">
                <a:latin typeface="Monaco" pitchFamily="2" charset="77"/>
              </a:rPr>
              <a:t> = TRUE </a:t>
            </a:r>
            <a:r>
              <a:rPr lang="en-US" sz="6300" dirty="0"/>
              <a:t>and </a:t>
            </a:r>
            <a:r>
              <a:rPr lang="en-US" sz="6300" dirty="0">
                <a:latin typeface="Monaco" pitchFamily="2" charset="77"/>
              </a:rPr>
              <a:t>multiple = TRUE </a:t>
            </a:r>
            <a:r>
              <a:rPr lang="en-US" sz="6300" dirty="0"/>
              <a:t>allows users to make no selection!</a:t>
            </a:r>
          </a:p>
          <a:p>
            <a:pPr marL="762000" lvl="4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In-code COMMENTS!</a:t>
            </a:r>
          </a:p>
          <a:p>
            <a:pPr marL="2108596" lvl="1" indent="-762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6300" dirty="0"/>
              <a:t>I want to know what you think you’re doing.</a:t>
            </a:r>
          </a:p>
          <a:p>
            <a:pPr marL="762000" lvl="4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Send me the link to your GitHub repo!</a:t>
            </a:r>
          </a:p>
          <a:p>
            <a:pPr marL="762000" lvl="4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>
                <a:latin typeface="Monaco" pitchFamily="2" charset="77"/>
                <a:hlinkClick r:id="rId2"/>
              </a:rPr>
              <a:t>library(scales)</a:t>
            </a:r>
            <a:endParaRPr lang="en-US" sz="5600" dirty="0">
              <a:latin typeface="Monaco" pitchFamily="2" charset="77"/>
            </a:endParaRPr>
          </a:p>
          <a:p>
            <a:pPr marL="762000" lvl="4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If you might need an extension, go ahead and ask for it before midnight…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A8203C-D1EB-DF4D-8C3C-5D3D1B97F3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6750" y="778108"/>
            <a:ext cx="23050500" cy="1995487"/>
          </a:xfrm>
        </p:spPr>
        <p:txBody>
          <a:bodyPr>
            <a:normAutofit fontScale="90000"/>
          </a:bodyPr>
          <a:lstStyle/>
          <a:p>
            <a:r>
              <a:rPr lang="en-US" dirty="0"/>
              <a:t>Homework 2 feedback</a:t>
            </a:r>
          </a:p>
        </p:txBody>
      </p:sp>
    </p:spTree>
    <p:extLst>
      <p:ext uri="{BB962C8B-B14F-4D97-AF65-F5344CB8AC3E}">
        <p14:creationId xmlns:p14="http://schemas.microsoft.com/office/powerpoint/2010/main" val="30584795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1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Run apps/</a:t>
            </a:r>
            <a:r>
              <a:rPr dirty="0" err="1"/>
              <a:t>wprdc_sql.R</a:t>
            </a:r>
            <a:endParaRPr dirty="0"/>
          </a:p>
          <a:p>
            <a:r>
              <a:rPr dirty="0"/>
              <a:t>Build a query that selects all of the crimes </a:t>
            </a:r>
            <a:r>
              <a:rPr lang="en-US" dirty="0"/>
              <a:t>from th</a:t>
            </a:r>
            <a:r>
              <a:rPr dirty="0"/>
              <a:t>e </a:t>
            </a:r>
            <a:r>
              <a:rPr u="sng" dirty="0">
                <a:hlinkClick r:id="rId5"/>
              </a:rPr>
              <a:t>City of Pittsburgh Police Blotter</a:t>
            </a:r>
          </a:p>
          <a:p>
            <a:pPr lvl="1"/>
            <a:r>
              <a:rPr dirty="0"/>
              <a:t>Hint 1: FROM would be the resource ID (1797ead8-8262-41cc-9099-cbc8a161924b)</a:t>
            </a:r>
          </a:p>
          <a:p>
            <a:pPr lvl="1"/>
            <a:r>
              <a:rPr dirty="0"/>
              <a:t>Hint 2: The WPRDC uses a </a:t>
            </a:r>
            <a:r>
              <a:rPr lang="en-US" dirty="0">
                <a:hlinkClick r:id="rId6"/>
              </a:rPr>
              <a:t>P</a:t>
            </a:r>
            <a:r>
              <a:rPr dirty="0">
                <a:hlinkClick r:id="rId6"/>
              </a:rPr>
              <a:t>ostgre</a:t>
            </a:r>
            <a:r>
              <a:rPr lang="en-US" dirty="0">
                <a:hlinkClick r:id="rId6"/>
              </a:rPr>
              <a:t>SQL</a:t>
            </a:r>
            <a:r>
              <a:rPr dirty="0">
                <a:hlinkClick r:id="rId6"/>
              </a:rPr>
              <a:t> </a:t>
            </a:r>
            <a:r>
              <a:rPr dirty="0"/>
              <a:t>backend</a:t>
            </a:r>
          </a:p>
          <a:p>
            <a:pPr lvl="2"/>
            <a:r>
              <a:rPr dirty="0"/>
              <a:t>This means that anything that </a:t>
            </a:r>
            <a:r>
              <a:rPr lang="en-US" dirty="0"/>
              <a:t>tables or columns that contain</a:t>
            </a:r>
            <a:r>
              <a:rPr dirty="0"/>
              <a:t> number</a:t>
            </a:r>
            <a:r>
              <a:rPr lang="en-US" dirty="0"/>
              <a:t>s</a:t>
            </a:r>
            <a:r>
              <a:rPr dirty="0"/>
              <a:t> or capital letters </a:t>
            </a:r>
            <a:r>
              <a:rPr lang="en-US" dirty="0"/>
              <a:t>must</a:t>
            </a:r>
            <a:r>
              <a:rPr dirty="0"/>
              <a:t> be wrapped in quotes</a:t>
            </a:r>
          </a:p>
        </p:txBody>
      </p:sp>
      <p:pic>
        <p:nvPicPr>
          <p:cNvPr id="222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26" name="SELECT * FROM &quot;1797ead8-8262-41cc-9099-cbc8a161924b&quot;"/>
          <p:cNvSpPr txBox="1">
            <a:spLocks noGrp="1"/>
          </p:cNvSpPr>
          <p:nvPr>
            <p:ph type="body" idx="21"/>
          </p:nvPr>
        </p:nvSpPr>
        <p:spPr>
          <a:xfrm>
            <a:off x="3249897" y="6229350"/>
            <a:ext cx="18970334" cy="1055283"/>
          </a:xfrm>
          <a:prstGeom prst="rect">
            <a:avLst/>
          </a:prstGeom>
        </p:spPr>
        <p:txBody>
          <a:bodyPr anchor="ctr"/>
          <a:lstStyle>
            <a:lvl1pPr marL="0" indent="0" defTabSz="784225">
              <a:spcBef>
                <a:spcPts val="2800"/>
              </a:spcBef>
              <a:buClrTx/>
              <a:buSzTx/>
              <a:buNone/>
              <a:defRPr sz="47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SELECT * FROM "1797ead8-8262-41cc-9099-cbc8a161924b"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WHER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WHERE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BETWEEN … AND</a:t>
            </a:r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BETWEEN </a:t>
            </a:r>
          </a:p>
          <a:p>
            <a:pPr lvl="1"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Grab Values between two other values, like IN but for numeric values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lvl="1"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Works like &lt; and &gt;</a:t>
            </a:r>
          </a:p>
        </p:txBody>
      </p:sp>
      <p:sp>
        <p:nvSpPr>
          <p:cNvPr id="233" name="SELECT column_name(s) FROM table_name WHERE column_name BETWEEN value1 AND value2;"/>
          <p:cNvSpPr txBox="1"/>
          <p:nvPr/>
        </p:nvSpPr>
        <p:spPr>
          <a:xfrm>
            <a:off x="4989985" y="7972687"/>
            <a:ext cx="14404031" cy="3477581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column_name(s)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WHERE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 </a:t>
            </a:r>
            <a:r>
              <a:t>BETWEEN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value1</a:t>
            </a:r>
            <a:r>
              <a:t> AND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value2;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IN statements</a:t>
            </a:r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88678" y="2310475"/>
            <a:ext cx="20497016" cy="5062776"/>
          </a:xfrm>
          <a:prstGeom prst="rect">
            <a:avLst/>
          </a:prstGeom>
        </p:spPr>
        <p:txBody>
          <a:bodyPr/>
          <a:lstStyle/>
          <a:p>
            <a:pPr marL="506297" indent="-506297" defTabSz="685165">
              <a:spcBef>
                <a:spcPts val="5300"/>
              </a:spcBef>
              <a:defRPr sz="5810"/>
            </a:pPr>
            <a:r>
              <a:t>Useful for when you have an input that returns multiple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This works the same way %in% does in R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Checks to see if the value in the column matches 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any</a:t>
            </a:r>
            <a:r>
              <a:t> of the values in your list</a:t>
            </a:r>
          </a:p>
        </p:txBody>
      </p:sp>
      <p:sp>
        <p:nvSpPr>
          <p:cNvPr id="237" name="SELECT column_name(s) FROM table_name WHERE column_name IN (value1, value2, ...)"/>
          <p:cNvSpPr txBox="1"/>
          <p:nvPr/>
        </p:nvSpPr>
        <p:spPr>
          <a:xfrm>
            <a:off x="2894667" y="8810529"/>
            <a:ext cx="12016110" cy="2410916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SELECT </a:t>
            </a:r>
            <a:r>
              <a:rPr dirty="0" err="1"/>
              <a:t>column_name</a:t>
            </a:r>
            <a:r>
              <a:rPr dirty="0"/>
              <a:t>(s)</a:t>
            </a:r>
            <a:br>
              <a:rPr dirty="0"/>
            </a:br>
            <a:r>
              <a:rPr lang="en-US" dirty="0"/>
              <a:t>  </a:t>
            </a:r>
            <a:r>
              <a:rPr dirty="0"/>
              <a:t>FROM </a:t>
            </a:r>
            <a:r>
              <a:rPr dirty="0" err="1"/>
              <a:t>table_name</a:t>
            </a:r>
            <a:br>
              <a:rPr dirty="0"/>
            </a:br>
            <a:r>
              <a:rPr lang="en-US" dirty="0"/>
              <a:t>  </a:t>
            </a:r>
            <a:r>
              <a:rPr dirty="0"/>
              <a:t>WHERE </a:t>
            </a:r>
            <a:r>
              <a:rPr dirty="0" err="1"/>
              <a:t>column_name</a:t>
            </a:r>
            <a:r>
              <a:rPr dirty="0"/>
              <a:t> IN (value1, value2, ...)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2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apps/wprdc_sql.R</a:t>
            </a:r>
          </a:p>
          <a:p>
            <a:pPr lvl="1"/>
            <a:r>
              <a:t>This time let’s target </a:t>
            </a:r>
            <a:r>
              <a:rPr u="sng">
                <a:hlinkClick r:id="rId5"/>
              </a:rPr>
              <a:t>311 requests</a:t>
            </a:r>
            <a:r>
              <a:t>: 76fda9d0-69be-4dd5-8108-0de7907fc5a4</a:t>
            </a:r>
          </a:p>
          <a:p>
            <a:pPr lvl="2"/>
            <a:r>
              <a:t>Use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BETWEEN</a:t>
            </a:r>
            <a:r>
              <a:t> function as a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WHERE</a:t>
            </a:r>
            <a:r>
              <a:t> filter to get 311 requests from from the last week.</a:t>
            </a:r>
          </a:p>
          <a:p>
            <a:pPr lvl="3"/>
            <a:r>
              <a:t>Stretch goal: Use the IN Filter to only get requests of the Potholes, Weeds/Debris and Overgrowth call types.</a:t>
            </a:r>
          </a:p>
        </p:txBody>
      </p:sp>
      <p:pic>
        <p:nvPicPr>
          <p:cNvPr id="243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6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47" name="SELECT * FROM  &quot;76fda9d0-69be-4dd5-8108-0de7907fc5a4&quot; WHERE &quot;CREATED_ON&quot; BETWEEN ('2019-09-30') AND ('2019-10-06')"/>
          <p:cNvSpPr txBox="1">
            <a:spLocks noGrp="1"/>
          </p:cNvSpPr>
          <p:nvPr>
            <p:ph type="body" idx="21"/>
          </p:nvPr>
        </p:nvSpPr>
        <p:spPr>
          <a:xfrm>
            <a:off x="3208645" y="3311304"/>
            <a:ext cx="17445237" cy="2421970"/>
          </a:xfrm>
          <a:prstGeom prst="rect">
            <a:avLst/>
          </a:prstGeom>
        </p:spPr>
        <p:txBody>
          <a:bodyPr/>
          <a:lstStyle>
            <a:lvl1pPr marL="0" indent="0" defTabSz="457200">
              <a:lnSpc>
                <a:spcPts val="6200"/>
              </a:lnSpc>
              <a:spcBef>
                <a:spcPts val="0"/>
              </a:spcBef>
              <a:buClrTx/>
              <a:buSzTx/>
              <a:buNone/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SELECT * FROM  "76fda9d0-69be-4dd5-8108-0de7907fc5a4" WHERE "CREATED_ON" BETWEEN (</a:t>
            </a:r>
            <a:r>
              <a:rPr lang="en-US" dirty="0"/>
              <a:t>‘</a:t>
            </a:r>
            <a:r>
              <a:t>20</a:t>
            </a:r>
            <a:r>
              <a:rPr lang="en-US"/>
              <a:t>22</a:t>
            </a:r>
            <a:r>
              <a:t>-</a:t>
            </a:r>
            <a:r>
              <a:rPr lang="en-US"/>
              <a:t>02</a:t>
            </a:r>
            <a:r>
              <a:t>-</a:t>
            </a:r>
            <a:r>
              <a:rPr lang="en-US"/>
              <a:t>13</a:t>
            </a:r>
            <a:r>
              <a:t>') </a:t>
            </a:r>
            <a:r>
              <a:rPr dirty="0"/>
              <a:t>AND ('20</a:t>
            </a:r>
            <a:r>
              <a:rPr lang="en-US" dirty="0"/>
              <a:t>2</a:t>
            </a:r>
            <a:r>
              <a:t>1-</a:t>
            </a:r>
            <a:r>
              <a:rPr lang="en-US"/>
              <a:t>02</a:t>
            </a:r>
            <a:r>
              <a:t>-</a:t>
            </a:r>
            <a:r>
              <a:rPr lang="en-US"/>
              <a:t>20</a:t>
            </a:r>
            <a:r>
              <a:t>')</a:t>
            </a:r>
            <a:endParaRPr dirty="0"/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ELECT * FROM  &quot;76fda9d0-69be-4dd5-8108-0de7907fc5a4&quot; WHERE &quot;CREATED_ON&quot; BETWEEN ('2019-09-30') AND ('2019-10-06') AND &quot;REQUEST_TYPE&quot; IN (‘Potholes', 'Weeds/Debris', 'Overgrowth')"/>
          <p:cNvSpPr txBox="1"/>
          <p:nvPr/>
        </p:nvSpPr>
        <p:spPr>
          <a:xfrm>
            <a:off x="3208645" y="7328095"/>
            <a:ext cx="17445237" cy="2421971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29768">
              <a:lnSpc>
                <a:spcPts val="5800"/>
              </a:lnSpc>
              <a:defRPr sz="375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SELECT * FROM  "76fda9d0-69be-4dd5-8108-0de7907fc5a4" WHERE "CREATED_ON" BETWEEN (‘20</a:t>
            </a:r>
            <a:r>
              <a:rPr lang="en-US" dirty="0"/>
              <a:t>22</a:t>
            </a:r>
            <a:r>
              <a:rPr dirty="0"/>
              <a:t>-</a:t>
            </a:r>
            <a:r>
              <a:rPr lang="en-US" dirty="0"/>
              <a:t>02</a:t>
            </a:r>
            <a:r>
              <a:rPr dirty="0"/>
              <a:t>-</a:t>
            </a:r>
            <a:r>
              <a:rPr lang="en-US" dirty="0"/>
              <a:t>13</a:t>
            </a:r>
            <a:r>
              <a:rPr dirty="0"/>
              <a:t>') AND (‘20</a:t>
            </a:r>
            <a:r>
              <a:rPr lang="en-US" dirty="0"/>
              <a:t>22</a:t>
            </a:r>
            <a:r>
              <a:rPr dirty="0"/>
              <a:t>-0</a:t>
            </a:r>
            <a:r>
              <a:rPr lang="en-US" dirty="0"/>
              <a:t>2</a:t>
            </a:r>
            <a:r>
              <a:rPr dirty="0"/>
              <a:t>-</a:t>
            </a:r>
            <a:r>
              <a:rPr lang="en-US" dirty="0"/>
              <a:t>20</a:t>
            </a:r>
            <a:r>
              <a:rPr dirty="0"/>
              <a:t>') AND "REQUEST_TYPE" IN (‘Potholes', 'Weeds/Debris', 'Overgrowth')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ELECT Functions and GROUP B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defTabSz="792479">
              <a:spcBef>
                <a:spcPts val="6200"/>
              </a:spcBef>
              <a:buSzTx/>
              <a:buNone/>
              <a:defRPr sz="15359">
                <a:solidFill>
                  <a:srgbClr val="447FB5"/>
                </a:solidFill>
              </a:defRPr>
            </a:lvl1pPr>
          </a:lstStyle>
          <a:p>
            <a:r>
              <a:t>SELECT Functions and GROUP BY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QL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SQL Functions</a:t>
            </a:r>
          </a:p>
        </p:txBody>
      </p:sp>
      <p:sp>
        <p:nvSpPr>
          <p:cNvPr id="254" name="Sometimes you don’t just want the raw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rPr dirty="0"/>
              <a:t>Sometimes you don’t just want the raw data</a:t>
            </a:r>
          </a:p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rPr dirty="0"/>
              <a:t>You want to aggregate the data in SQL before you load it into R</a:t>
            </a:r>
          </a:p>
          <a:p>
            <a:pPr marL="1346596" indent="-609996">
              <a:buClr>
                <a:srgbClr val="447FB5"/>
              </a:buClr>
              <a:buSzPct val="82000"/>
              <a:buChar char="‣"/>
            </a:pPr>
            <a:r>
              <a:rPr dirty="0"/>
              <a:t>Use another server to do the heavy lifting so you don’t have to!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DISTINCT</a:t>
            </a:r>
          </a:p>
        </p:txBody>
      </p:sp>
      <p:sp>
        <p:nvSpPr>
          <p:cNvPr id="25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DISTINCT()</a:t>
            </a: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Every unique value of a column.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Placing TWO columns inside will return unique instances of both columns:</a:t>
            </a:r>
          </a:p>
        </p:txBody>
      </p:sp>
      <p:sp>
        <p:nvSpPr>
          <p:cNvPr id="258" name="DISTINCT(“REQUEST_TYPE”, “DEPARTMENT”)"/>
          <p:cNvSpPr txBox="1"/>
          <p:nvPr/>
        </p:nvSpPr>
        <p:spPr>
          <a:xfrm>
            <a:off x="3993221" y="8968223"/>
            <a:ext cx="14848657" cy="924881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>
                <a:solidFill>
                  <a:srgbClr val="03030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DISTINCT(“REQUEST_TYPE”, “DEPARTMENT”)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QL &amp; Databa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dirty="0"/>
              <a:t>Connecting to Databases &amp; API's</a:t>
            </a:r>
            <a:endParaRPr dirty="0"/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rPr dirty="0"/>
              <a:t>M</a:t>
            </a:r>
            <a:r>
              <a:rPr lang="en-US" dirty="0"/>
              <a:t>IN &amp; Max</a:t>
            </a:r>
            <a:r>
              <a:rPr dirty="0"/>
              <a:t> functions</a:t>
            </a:r>
          </a:p>
        </p:txBody>
      </p:sp>
      <p:sp>
        <p:nvSpPr>
          <p:cNvPr id="26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MIN()</a:t>
            </a: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Returns minimum value in a column(s)</a:t>
            </a:r>
          </a:p>
          <a:p>
            <a:pPr>
              <a:spcBef>
                <a:spcPts val="1000"/>
              </a:spcBef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MAX()</a:t>
            </a:r>
            <a:endParaRPr sz="4000" dirty="0">
              <a:solidFill>
                <a:srgbClr val="191B0E"/>
              </a:solidFill>
            </a:endParaRP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Return max</a:t>
            </a:r>
            <a:r>
              <a:rPr lang="en-US" dirty="0"/>
              <a:t>imum</a:t>
            </a:r>
            <a:r>
              <a:rPr dirty="0"/>
              <a:t> value in a column(s)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Count, Average, Sum</a:t>
            </a:r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COUNT()</a:t>
            </a:r>
            <a:r>
              <a:t> - returns the number of rows that your query returns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COUNT(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column_name)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</a:p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AVG()</a:t>
            </a:r>
            <a:r>
              <a:t> - returns the average value of a numeric column.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AVG(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t>)</a:t>
            </a:r>
            <a:br/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</a:p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SUM()</a:t>
            </a:r>
            <a:r>
              <a:t> - function returns the total sum - numeric columns only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SUM(column_name)</a:t>
            </a:r>
            <a:br/>
            <a:r>
              <a:t>FROM table_name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Group by</a:t>
            </a:r>
          </a:p>
        </p:txBody>
      </p:sp>
      <p:sp>
        <p:nvSpPr>
          <p:cNvPr id="2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helpful for when you are doing any of the summary functions mentioned in the previous slides.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COUNT, SUM, MAX</a:t>
            </a:r>
            <a:r>
              <a:t> etc)</a:t>
            </a:r>
          </a:p>
          <a:p>
            <a:r>
              <a:t>Any column that isn’t handled with a function should be included in your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GROUP BY</a:t>
            </a:r>
          </a:p>
        </p:txBody>
      </p:sp>
      <p:sp>
        <p:nvSpPr>
          <p:cNvPr id="268" name="Content Placeholder 3"/>
          <p:cNvSpPr txBox="1"/>
          <p:nvPr/>
        </p:nvSpPr>
        <p:spPr>
          <a:xfrm>
            <a:off x="5674441" y="9185095"/>
            <a:ext cx="12549117" cy="2683037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pPr algn="l" defTabSz="610870">
              <a:defRPr sz="3700">
                <a:solidFill>
                  <a:srgbClr val="02020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column_name(s), max(column_name)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WHERE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condition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GROUP BY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column_name(s)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73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apps/wprdc_sql.R</a:t>
            </a:r>
          </a:p>
          <a:p>
            <a:pPr lvl="1"/>
            <a:r>
              <a:t>Build a query that counts the number crimes by neighborhood from the </a:t>
            </a:r>
            <a:r>
              <a:rPr u="sng">
                <a:hlinkClick r:id="rId5"/>
              </a:rPr>
              <a:t>City of Pittsburgh Police Blotter</a:t>
            </a:r>
          </a:p>
        </p:txBody>
      </p:sp>
      <p:pic>
        <p:nvPicPr>
          <p:cNvPr id="27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7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8" name="SELECT…"/>
          <p:cNvSpPr txBox="1">
            <a:spLocks noGrp="1"/>
          </p:cNvSpPr>
          <p:nvPr>
            <p:ph type="body" idx="21"/>
          </p:nvPr>
        </p:nvSpPr>
        <p:spPr>
          <a:xfrm>
            <a:off x="3203095" y="4917840"/>
            <a:ext cx="18970334" cy="4801661"/>
          </a:xfrm>
          <a:prstGeom prst="rect">
            <a:avLst/>
          </a:prstGeom>
        </p:spPr>
        <p:txBody>
          <a:bodyPr anchor="ctr"/>
          <a:lstStyle/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SELECT 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"INCIDENTNEIGHBORHOOD",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COUNT("CCR")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FROM "1797ead8-8262-41cc-9099-cbc8a161924b"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GROUP BY "INCIDENTNEIGHBORHOOD"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Where should I…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69594">
              <a:spcBef>
                <a:spcPts val="4400"/>
              </a:spcBef>
              <a:buSzTx/>
              <a:buNone/>
              <a:defRPr sz="14489">
                <a:solidFill>
                  <a:srgbClr val="FFFFFF"/>
                </a:solidFill>
              </a:defRPr>
            </a:pPr>
            <a:r>
              <a:t>Where should I…</a:t>
            </a:r>
          </a:p>
          <a:p>
            <a:pPr marL="0" indent="0" algn="r" defTabSz="569594">
              <a:spcBef>
                <a:spcPts val="4400"/>
              </a:spcBef>
              <a:buSzTx/>
              <a:buNone/>
              <a:defRPr sz="14489">
                <a:solidFill>
                  <a:srgbClr val="DBDBDB"/>
                </a:solidFill>
              </a:defRPr>
            </a:pPr>
            <a:r>
              <a:t>write my DB queries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QL IDE’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SQL IDE’s</a:t>
            </a:r>
          </a:p>
        </p:txBody>
      </p:sp>
      <p:sp>
        <p:nvSpPr>
          <p:cNvPr id="284" name="There are a bunch of SQL IDE’s each database provider has their ow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6300"/>
              </a:spcBef>
              <a:defRPr sz="6790"/>
            </a:pPr>
            <a:r>
              <a:t>There are a bunch of SQL IDE’s each database provider has their own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If you’re in a workplace like mine with no standard then I suggest something like </a:t>
            </a:r>
            <a:r>
              <a:rPr u="sng">
                <a:hlinkClick r:id="rId2"/>
              </a:rPr>
              <a:t>DBeaver</a:t>
            </a:r>
            <a:r>
              <a:t> because it connects to pretty much everything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If not, then use whatever comes standard with the platform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DB connections in 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61340">
              <a:spcBef>
                <a:spcPts val="4400"/>
              </a:spcBef>
              <a:buSzTx/>
              <a:buNone/>
              <a:defRPr sz="14280">
                <a:solidFill>
                  <a:srgbClr val="FFFFFF"/>
                </a:solidFill>
              </a:defRPr>
            </a:pPr>
            <a:r>
              <a:t>DB connections in R</a:t>
            </a:r>
          </a:p>
          <a:p>
            <a:pPr marL="0" indent="0" algn="r" defTabSz="561340">
              <a:spcBef>
                <a:spcPts val="4400"/>
              </a:spcBef>
              <a:buSzTx/>
              <a:buNone/>
              <a:defRPr sz="14280">
                <a:solidFill>
                  <a:srgbClr val="DBDBDB"/>
                </a:solidFill>
              </a:defRPr>
            </a:pPr>
            <a:r>
              <a:t>Not always easy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Database connectors require that your computer has the necessary software.…"/>
          <p:cNvSpPr txBox="1">
            <a:spLocks noGrp="1"/>
          </p:cNvSpPr>
          <p:nvPr>
            <p:ph type="body" idx="1"/>
          </p:nvPr>
        </p:nvSpPr>
        <p:spPr>
          <a:xfrm>
            <a:off x="1017767" y="2773595"/>
            <a:ext cx="23050501" cy="9090152"/>
          </a:xfrm>
          <a:prstGeom prst="rect">
            <a:avLst/>
          </a:prstGeom>
        </p:spPr>
        <p:txBody>
          <a:bodyPr/>
          <a:lstStyle/>
          <a:p>
            <a:r>
              <a:t>Database connectors require that your computer has the necessary software.</a:t>
            </a:r>
          </a:p>
          <a:p>
            <a:pPr lvl="1"/>
            <a:r>
              <a:t>This will depend on what database type you are trying to connect to</a:t>
            </a:r>
          </a:p>
        </p:txBody>
      </p:sp>
      <p:sp>
        <p:nvSpPr>
          <p:cNvPr id="289" name="Connect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Connecting</a:t>
            </a:r>
          </a:p>
        </p:txBody>
      </p:sp>
      <p:pic>
        <p:nvPicPr>
          <p:cNvPr id="290" name="postgresql-logo.png" descr="postgresql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941" y="7242648"/>
            <a:ext cx="4156280" cy="4621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mysql_PNG22.png" descr="mysql_PNG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752" y="6673066"/>
            <a:ext cx="5708496" cy="5708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microsoft-sql-server-logo-96AF49E2B3-seeklogo.com.png" descr="microsoft-sql-server-logo-96AF49E2B3-seeklogo.co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2778" y="7797055"/>
            <a:ext cx="3810001" cy="308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Allowing handshak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Allowing handshakes</a:t>
            </a:r>
          </a:p>
        </p:txBody>
      </p:sp>
      <p:sp>
        <p:nvSpPr>
          <p:cNvPr id="295" name="To setup database connections you will need to install the proper driver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8830" indent="-538830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To setup database connections you will need to install the proper drivers. </a:t>
            </a:r>
          </a:p>
          <a:p>
            <a:pPr marL="1346596" lvl="1" indent="-609996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The steps for this can be found here: </a:t>
            </a:r>
            <a:r>
              <a:rPr u="sng">
                <a:hlinkClick r:id="rId2"/>
              </a:rPr>
              <a:t>https://db.rstudio.com/best-practices/drivers/</a:t>
            </a:r>
          </a:p>
          <a:p>
            <a:pPr marL="1346596" lvl="1" indent="-609996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In general setup on Windows is a little bit easier since ODBC Data Source Administrator can be used</a:t>
            </a:r>
          </a:p>
          <a:p>
            <a:pPr marL="538830" indent="-538830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Your machine may already have drives installed if you’ve already installed SQL IDE’s such as: pgAdmin, DBeaver, or the MySQL Workbench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Motivatio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70000" lnSpcReduction="20000"/>
          </a:bodyPr>
          <a:lstStyle/>
          <a:p>
            <a:pPr marL="762000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SQL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SQL Basics</a:t>
            </a:r>
          </a:p>
          <a:p>
            <a:pPr marL="2260600" lvl="2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Constructing a query</a:t>
            </a:r>
          </a:p>
          <a:p>
            <a:pPr marL="2260600" lvl="2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Functions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Where should I write SQL queries?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Building Connectio</a:t>
            </a:r>
            <a:r>
              <a:rPr lang="en-US" sz="5600" dirty="0"/>
              <a:t>ns</a:t>
            </a:r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API’s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What are API’s and what do they do?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Making an API Call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Build your URL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Encode the URL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Process the content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Spatial Data with Esri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Geocode Example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Shiny Example</a:t>
            </a:r>
          </a:p>
          <a:p>
            <a:pPr marL="762000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toring credential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Storing credentials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File or environmental vari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3084">
              <a:defRPr sz="10050"/>
            </a:lvl1pPr>
          </a:lstStyle>
          <a:p>
            <a:r>
              <a:t>File or environmental variable</a:t>
            </a:r>
          </a:p>
        </p:txBody>
      </p:sp>
      <p:sp>
        <p:nvSpPr>
          <p:cNvPr id="300" name="You should never “hard code” your credentials into an app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should never “hard code” your credentials into an app.</a:t>
            </a:r>
          </a:p>
          <a:p>
            <a:r>
              <a:t>Instead you should store them as environmental variables, or in a hidden file that you ignore in the Git Repository</a:t>
            </a:r>
          </a:p>
          <a:p>
            <a:pPr lvl="1"/>
            <a:r>
              <a:t>Why?</a:t>
            </a:r>
          </a:p>
        </p:txBody>
      </p:sp>
      <p:sp>
        <p:nvSpPr>
          <p:cNvPr id="301" name="If something requires that you to login, we can assume that not just anybody should be able to access it.…"/>
          <p:cNvSpPr/>
          <p:nvPr/>
        </p:nvSpPr>
        <p:spPr>
          <a:xfrm>
            <a:off x="5322151" y="8001087"/>
            <a:ext cx="18138380" cy="4047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10" y="0"/>
                </a:moveTo>
                <a:cubicBezTo>
                  <a:pt x="4093" y="0"/>
                  <a:pt x="3998" y="424"/>
                  <a:pt x="3998" y="947"/>
                </a:cubicBezTo>
                <a:lnTo>
                  <a:pt x="3998" y="8562"/>
                </a:lnTo>
                <a:lnTo>
                  <a:pt x="0" y="10458"/>
                </a:lnTo>
                <a:lnTo>
                  <a:pt x="3998" y="12351"/>
                </a:lnTo>
                <a:lnTo>
                  <a:pt x="3998" y="20651"/>
                </a:lnTo>
                <a:cubicBezTo>
                  <a:pt x="3998" y="21174"/>
                  <a:pt x="4093" y="21600"/>
                  <a:pt x="4210" y="21600"/>
                </a:cubicBezTo>
                <a:lnTo>
                  <a:pt x="21389" y="21600"/>
                </a:lnTo>
                <a:cubicBezTo>
                  <a:pt x="21505" y="21600"/>
                  <a:pt x="21600" y="21174"/>
                  <a:pt x="21600" y="20651"/>
                </a:cubicBezTo>
                <a:lnTo>
                  <a:pt x="21600" y="947"/>
                </a:lnTo>
                <a:cubicBezTo>
                  <a:pt x="21600" y="424"/>
                  <a:pt x="21505" y="0"/>
                  <a:pt x="21389" y="0"/>
                </a:cubicBezTo>
                <a:lnTo>
                  <a:pt x="4210" y="0"/>
                </a:ln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/>
              <a:t>				</a:t>
            </a:r>
            <a:r>
              <a:rPr dirty="0"/>
              <a:t>If something requires that you to login, we can assume </a:t>
            </a:r>
            <a:r>
              <a:rPr lang="en-US" dirty="0"/>
              <a:t>		</a:t>
            </a:r>
            <a:r>
              <a:rPr dirty="0"/>
              <a:t>that not just anybody should be able to access it. </a:t>
            </a:r>
          </a:p>
          <a:p>
            <a:pPr>
              <a:defRPr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/>
              <a:t>			</a:t>
            </a:r>
            <a:r>
              <a:rPr dirty="0"/>
              <a:t>Think of your credentials like your debit card </a:t>
            </a:r>
            <a:r>
              <a:t>and pin</a:t>
            </a:r>
            <a:r>
              <a:rPr lang="en-US"/>
              <a:t> </a:t>
            </a:r>
            <a:r>
              <a:t>number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Establishing Conne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12000"/>
            </a:lvl1pPr>
          </a:lstStyle>
          <a:p>
            <a:r>
              <a:t>Establishing Connections</a:t>
            </a:r>
          </a:p>
        </p:txBody>
      </p:sp>
      <p:sp>
        <p:nvSpPr>
          <p:cNvPr id="304" name="Each data base type has a different connection string and list of requiremen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Each data base type has a different connection string and list of requirements.</a:t>
            </a:r>
          </a:p>
          <a:p>
            <a:endParaRPr/>
          </a:p>
          <a:p>
            <a:r>
              <a:t>More on connection strings: </a:t>
            </a:r>
            <a:r>
              <a:rPr u="sng">
                <a:hlinkClick r:id="rId2"/>
              </a:rPr>
              <a:t>https://db.rstudio.com/best-practices/drivers/#connecting-to-a-database-in-r</a:t>
            </a:r>
          </a:p>
        </p:txBody>
      </p:sp>
      <p:sp>
        <p:nvSpPr>
          <p:cNvPr id="305" name="conn &lt;- dbConnect(odbc::odbc(), driver = &quot;FreeTDS&quot;, server = &quot;IP_or_HOST_ADDRESS&quot;, port = 1433, database = &quot;DBName&quot;, uid = creds$un, pwd = creds$pw, TDS_Version = &quot;8.0&quot;)"/>
          <p:cNvSpPr txBox="1"/>
          <p:nvPr/>
        </p:nvSpPr>
        <p:spPr>
          <a:xfrm>
            <a:off x="1522081" y="5259747"/>
            <a:ext cx="21339838" cy="1087477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conn &lt;- </a:t>
            </a:r>
            <a:r>
              <a:rPr dirty="0" err="1"/>
              <a:t>dbConnect</a:t>
            </a:r>
            <a:r>
              <a:rPr dirty="0"/>
              <a:t>(</a:t>
            </a:r>
            <a:r>
              <a:rPr dirty="0" err="1"/>
              <a:t>odbc</a:t>
            </a:r>
            <a:r>
              <a:rPr dirty="0"/>
              <a:t>::</a:t>
            </a:r>
            <a:r>
              <a:rPr dirty="0" err="1"/>
              <a:t>odbc</a:t>
            </a:r>
            <a:r>
              <a:rPr dirty="0"/>
              <a:t>(), driver = "</a:t>
            </a:r>
            <a:r>
              <a:rPr dirty="0" err="1"/>
              <a:t>FreeTDS</a:t>
            </a:r>
            <a:r>
              <a:rPr dirty="0"/>
              <a:t>", server = "</a:t>
            </a:r>
            <a:r>
              <a:rPr dirty="0" err="1"/>
              <a:t>IP_or_HOST_ADDRESS</a:t>
            </a:r>
            <a:r>
              <a:rPr dirty="0"/>
              <a:t>", port = 1433, database = "</a:t>
            </a:r>
            <a:r>
              <a:rPr dirty="0" err="1"/>
              <a:t>DBName</a:t>
            </a:r>
            <a:r>
              <a:rPr dirty="0"/>
              <a:t>", </a:t>
            </a:r>
            <a:r>
              <a:rPr dirty="0" err="1"/>
              <a:t>uid</a:t>
            </a:r>
            <a:r>
              <a:rPr dirty="0"/>
              <a:t> = un, </a:t>
            </a:r>
            <a:r>
              <a:rPr dirty="0" err="1"/>
              <a:t>pwd</a:t>
            </a:r>
            <a:r>
              <a:rPr dirty="0"/>
              <a:t> = pw, </a:t>
            </a:r>
            <a:r>
              <a:rPr dirty="0" err="1"/>
              <a:t>TDS_Version</a:t>
            </a:r>
            <a:r>
              <a:rPr dirty="0"/>
              <a:t> = "8.0")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DB connections in Shin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DB connections in Shiny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Its not nice to have a bunch of active connections to your databas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Its not nice to have a bunch of active connections to your databases</a:t>
            </a:r>
          </a:p>
          <a:p>
            <a:r>
              <a:t>Pools are a great way to keep the connections ready</a:t>
            </a:r>
          </a:p>
          <a:p>
            <a:pPr lvl="1"/>
            <a:r>
              <a:t>Keeps the connection ready to be checked out when needed</a:t>
            </a:r>
          </a:p>
          <a:p>
            <a:pPr lvl="1"/>
            <a:r>
              <a:t>Closes the connection</a:t>
            </a:r>
          </a:p>
          <a:p>
            <a:pPr lvl="2"/>
            <a:r>
              <a:t>Read more on using pools in Shiny: </a:t>
            </a:r>
            <a:r>
              <a:rPr u="sng">
                <a:hlinkClick r:id="rId2"/>
              </a:rPr>
              <a:t>https://shiny.rstudio.com/articles/pool-basics.html</a:t>
            </a:r>
          </a:p>
        </p:txBody>
      </p:sp>
      <p:sp>
        <p:nvSpPr>
          <p:cNvPr id="310" name="Database Pool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Database Pools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heck function: is executed periodically and should always return a consistent value until the data chang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5597" indent="-585597" defTabSz="792479">
              <a:spcBef>
                <a:spcPts val="2800"/>
              </a:spcBef>
              <a:defRPr sz="5760"/>
            </a:pPr>
            <a:r>
              <a:rPr b="1"/>
              <a:t>Check function:</a:t>
            </a:r>
            <a:r>
              <a:t> is executed periodically and should always return a consistent value until the data changes</a:t>
            </a:r>
          </a:p>
          <a:p>
            <a:pPr marL="1292733" lvl="1" indent="-585597" defTabSz="792479">
              <a:spcBef>
                <a:spcPts val="2800"/>
              </a:spcBef>
              <a:defRPr sz="5760"/>
            </a:pPr>
            <a:r>
              <a:t>Note doesn’t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, instead it indicates change by returning a different value from the previous time it was called</a:t>
            </a:r>
          </a:p>
          <a:p>
            <a:pPr marL="1292733" lvl="1" indent="-585597" defTabSz="792479">
              <a:spcBef>
                <a:spcPts val="2800"/>
              </a:spcBef>
              <a:defRPr sz="5760"/>
            </a:pPr>
            <a:r>
              <a:rPr b="1"/>
              <a:t>Value</a:t>
            </a:r>
            <a:r>
              <a:t> </a:t>
            </a:r>
            <a:r>
              <a:rPr b="1"/>
              <a:t>retrieval function:</a:t>
            </a:r>
            <a:r>
              <a:t> is used to re-populate the data when the check function returns a different value</a:t>
            </a:r>
          </a:p>
          <a:p>
            <a:pPr marL="585597" indent="-585597" defTabSz="792479">
              <a:spcBef>
                <a:spcPts val="2800"/>
              </a:spcBef>
              <a:defRPr sz="5760"/>
            </a:pPr>
            <a:r>
              <a:t>We can use this in our apps to see if there’s new data, and if not simply keep what the user has been using, and if not, load the updated data</a:t>
            </a:r>
          </a:p>
        </p:txBody>
      </p:sp>
      <p:sp>
        <p:nvSpPr>
          <p:cNvPr id="313" name="reactivePoll Review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 Review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example_dbi.R"/>
          <p:cNvSpPr txBox="1">
            <a:spLocks noGrp="1"/>
          </p:cNvSpPr>
          <p:nvPr>
            <p:ph type="body" idx="21"/>
          </p:nvPr>
        </p:nvSpPr>
        <p:spPr>
          <a:xfrm>
            <a:off x="8667185" y="6247414"/>
            <a:ext cx="7049630" cy="1221172"/>
          </a:xfrm>
          <a:prstGeom prst="rect">
            <a:avLst/>
          </a:prstGeom>
        </p:spPr>
        <p:txBody>
          <a:bodyPr/>
          <a:lstStyle/>
          <a:p>
            <a:r>
              <a:t>example_dbi.R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API’s</a:t>
            </a:r>
          </a:p>
        </p:txBody>
      </p:sp>
      <p:sp>
        <p:nvSpPr>
          <p:cNvPr id="181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hats an API,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FFFFFF"/>
                </a:solidFill>
              </a:defRPr>
            </a:pPr>
            <a:r>
              <a:t>Whats an API,</a:t>
            </a:r>
          </a:p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DBDBDB"/>
                </a:solidFill>
              </a:defRPr>
            </a:pPr>
            <a:r>
              <a:t>and what does it do?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API Examples</a:t>
            </a:r>
          </a:p>
        </p:txBody>
      </p:sp>
      <p:sp>
        <p:nvSpPr>
          <p:cNvPr id="196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WPRDC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Census 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Geocoders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Esri Online Datasets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lang="en-US" dirty="0"/>
              <a:t>Twitter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lang="en-US" dirty="0"/>
              <a:t>Spotify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And more!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QL &amp; Databa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SQL Databases</a:t>
            </a:r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0923884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API’s</a:t>
            </a:r>
          </a:p>
        </p:txBody>
      </p:sp>
      <p:sp>
        <p:nvSpPr>
          <p:cNvPr id="19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68095" indent="-768095">
              <a:lnSpc>
                <a:spcPct val="84600"/>
              </a:lnSpc>
              <a:defRPr sz="5300"/>
            </a:pPr>
            <a:r>
              <a:t>Stands for: Application Programming Interface</a:t>
            </a:r>
          </a:p>
          <a:p>
            <a:pPr marL="768095" indent="-768095">
              <a:lnSpc>
                <a:spcPct val="84600"/>
              </a:lnSpc>
              <a:defRPr sz="5300"/>
            </a:pPr>
            <a:r>
              <a:t>There are many kinds of API’s</a:t>
            </a: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 service 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2219325" lvl="2" indent="-746125">
              <a:lnSpc>
                <a:spcPct val="84600"/>
              </a:lnSpc>
              <a:spcBef>
                <a:spcPts val="1000"/>
              </a:spcBef>
              <a:defRPr sz="5300"/>
            </a:pPr>
            <a:r>
              <a:t>SOAP, XML-RPC, JSON-RPC, and </a:t>
            </a:r>
            <a:r>
              <a:rPr b="1">
                <a:latin typeface="Franklin Gothic Book"/>
                <a:ea typeface="Franklin Gothic Book"/>
                <a:cs typeface="Franklin Gothic Book"/>
                <a:sym typeface="Franklin Gothic Book"/>
              </a:rPr>
              <a:t>REST</a:t>
            </a: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WebSocket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Library-based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Class-based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OS functions and routines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Object remoting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Hardware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REST API’s</a:t>
            </a:r>
          </a:p>
        </p:txBody>
      </p:sp>
      <p:sp>
        <p:nvSpPr>
          <p:cNvPr id="20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4797" indent="-414797" defTabSz="561340">
              <a:spcBef>
                <a:spcPts val="4400"/>
              </a:spcBef>
              <a:defRPr sz="4760"/>
            </a:pPr>
            <a:r>
              <a:t>End points - different URL’s that tell the webserver what data you would like</a:t>
            </a:r>
          </a:p>
          <a:p>
            <a:pPr marL="414797" indent="-414797" defTabSz="561340">
              <a:spcBef>
                <a:spcPts val="4400"/>
              </a:spcBef>
              <a:defRPr sz="4760"/>
            </a:pPr>
            <a:r>
              <a:t>It’s essentially a website where you request different “end points”</a:t>
            </a:r>
          </a:p>
          <a:p>
            <a:pPr marL="414797" indent="-414797" defTabSz="561340">
              <a:spcBef>
                <a:spcPts val="4400"/>
              </a:spcBef>
              <a:defRPr sz="4760"/>
            </a:pPr>
            <a:r>
              <a:t>There are 5 types of Requests you can make</a:t>
            </a:r>
          </a:p>
          <a:p>
            <a:pPr marL="915685" lvl="1" indent="-414797" defTabSz="561340">
              <a:spcBef>
                <a:spcPts val="4400"/>
              </a:spcBef>
              <a:defRPr sz="476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GET</a:t>
            </a:r>
            <a:r>
              <a:t> (what we will use the most in this course)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 i="1"/>
            </a:pPr>
            <a:r>
              <a:rPr i="0">
                <a:latin typeface="Monaco"/>
                <a:ea typeface="Monaco"/>
                <a:cs typeface="Monaco"/>
                <a:sym typeface="Monaco"/>
              </a:rPr>
              <a:t>POST</a:t>
            </a:r>
            <a:r>
              <a:t> (sometimes necessary for authentication, if you’re trying to write data somewhere)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PUT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PATCH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DELETE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Making an  API Ca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Making an  API Call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0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1. Building your Query</a:t>
            </a:r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dirty="0"/>
              <a:t>Many tools that make life easier: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>
                <a:hlinkClick r:id="rId2"/>
              </a:rPr>
              <a:t>Insomnia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>
                <a:hlinkClick r:id="rId3"/>
              </a:rPr>
              <a:t>Advanced REST Client</a:t>
            </a:r>
            <a:endParaRPr dirty="0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 err="1">
                <a:hlinkClick r:id="rId4"/>
              </a:rPr>
              <a:t>PostMan</a:t>
            </a:r>
            <a:endParaRPr dirty="0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>
                <a:latin typeface="Franklin Gothic Book"/>
                <a:ea typeface="Franklin Gothic Book"/>
                <a:cs typeface="Franklin Gothic Book"/>
                <a:sym typeface="Franklin Gothic Book"/>
              </a:rPr>
              <a:t>Your internet browser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>
                <a:latin typeface="Franklin Gothic Book"/>
                <a:ea typeface="Franklin Gothic Book"/>
                <a:cs typeface="Franklin Gothic Book"/>
                <a:sym typeface="Franklin Gothic Book"/>
              </a:rPr>
              <a:t>And others…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creen Shot 2019-10-06 at 20.42.42.png" descr="Screen Shot 2019-10-06 at 20.42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295" y="1910771"/>
            <a:ext cx="16273410" cy="8996912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WPRDC API Call in Insomnia"/>
          <p:cNvSpPr txBox="1"/>
          <p:nvPr/>
        </p:nvSpPr>
        <p:spPr>
          <a:xfrm>
            <a:off x="8005954" y="11268775"/>
            <a:ext cx="837209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WPRDC API Call in Insomnia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1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URLencode(&quot;someString&quot;, repeated = TRUE)"/>
          <p:cNvSpPr txBox="1">
            <a:spLocks noGrp="1"/>
          </p:cNvSpPr>
          <p:nvPr>
            <p:ph type="body" idx="21"/>
          </p:nvPr>
        </p:nvSpPr>
        <p:spPr>
          <a:xfrm>
            <a:off x="1465113" y="6247414"/>
            <a:ext cx="21453774" cy="1221172"/>
          </a:xfrm>
          <a:prstGeom prst="rect">
            <a:avLst/>
          </a:prstGeom>
        </p:spPr>
        <p:txBody>
          <a:bodyPr/>
          <a:lstStyle/>
          <a:p>
            <a:r>
              <a:t>URLencode("someString", repeated = TRUE)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2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000000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Content</a:t>
            </a:r>
          </a:p>
        </p:txBody>
      </p:sp>
      <p:sp>
        <p:nvSpPr>
          <p:cNvPr id="227" name="Any API call will have multiple portions of 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Any API call will have multiple portions of it.</a:t>
            </a:r>
          </a:p>
          <a:p>
            <a:r>
              <a:t>2 most important are:</a:t>
            </a:r>
          </a:p>
          <a:p>
            <a:pPr lvl="1"/>
            <a:r>
              <a:t>Content</a:t>
            </a:r>
          </a:p>
          <a:p>
            <a:pPr lvl="1"/>
            <a:r>
              <a:t>status_code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–Willie Sutton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–Willie Sutton</a:t>
            </a:r>
          </a:p>
        </p:txBody>
      </p:sp>
      <p:sp>
        <p:nvSpPr>
          <p:cNvPr id="205" name="“I rob banks use databases because its where the money data is.”"/>
          <p:cNvSpPr>
            <a:spLocks noGrp="1"/>
          </p:cNvSpPr>
          <p:nvPr>
            <p:ph type="body" idx="22"/>
          </p:nvPr>
        </p:nvSpPr>
        <p:spPr>
          <a:xfrm>
            <a:off x="2187690" y="2774352"/>
            <a:ext cx="19621501" cy="5168901"/>
          </a:xfrm>
          <a:prstGeom prst="rect">
            <a:avLst/>
          </a:prstGeom>
        </p:spPr>
        <p:txBody>
          <a:bodyPr/>
          <a:lstStyle/>
          <a:p>
            <a:r>
              <a:t>“I </a:t>
            </a:r>
            <a:r>
              <a:rPr strike="sngStrike"/>
              <a:t>rob banks</a:t>
            </a:r>
            <a:r>
              <a:t> use databases because its where the </a:t>
            </a:r>
            <a:r>
              <a:rPr strike="sngStrike"/>
              <a:t>money</a:t>
            </a:r>
            <a:r>
              <a:t> data is.”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etting to the 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Getting to the content</a:t>
            </a:r>
          </a:p>
        </p:txBody>
      </p:sp>
      <p:sp>
        <p:nvSpPr>
          <p:cNvPr id="230" name="Most API calls you will be making are GET reques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0197" indent="-500197" defTabSz="676909">
              <a:spcBef>
                <a:spcPts val="5300"/>
              </a:spcBef>
              <a:defRPr sz="5740"/>
            </a:pPr>
            <a:r>
              <a:t>Most API calls you will be making are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GET</a:t>
            </a:r>
            <a:r>
              <a:t> requests.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endParaRPr/>
          </a:p>
          <a:p>
            <a:pPr marL="500197" indent="-500197" defTabSz="676909">
              <a:spcBef>
                <a:spcPts val="5300"/>
              </a:spcBef>
              <a:defRPr sz="5740"/>
            </a:pPr>
            <a:endParaRPr/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Arguments you may need:</a:t>
            </a:r>
          </a:p>
          <a:p>
            <a:pPr marL="1104209" lvl="1" indent="-500197" defTabSz="676909">
              <a:spcBef>
                <a:spcPts val="5300"/>
              </a:spcBef>
              <a:defRPr sz="574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$something</a:t>
            </a:r>
            <a:r>
              <a:t> after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fromJSON</a:t>
            </a:r>
            <a:r>
              <a:t> function</a:t>
            </a:r>
          </a:p>
          <a:p>
            <a:pPr marL="1104209" lvl="1" indent="-500197" defTabSz="676909">
              <a:spcBef>
                <a:spcPts val="5300"/>
              </a:spcBef>
              <a:defRPr sz="5740">
                <a:latin typeface="Monaco"/>
                <a:ea typeface="Monaco"/>
                <a:cs typeface="Monaco"/>
                <a:sym typeface="Monaco"/>
              </a:defRPr>
            </a:pPr>
            <a:r>
              <a:t>flatten=TRUE</a:t>
            </a:r>
          </a:p>
        </p:txBody>
      </p:sp>
      <p:sp>
        <p:nvSpPr>
          <p:cNvPr id="231" name="get &lt;- httr::GET(“encodedURL”)…"/>
          <p:cNvSpPr/>
          <p:nvPr/>
        </p:nvSpPr>
        <p:spPr>
          <a:xfrm>
            <a:off x="1129200" y="4190161"/>
            <a:ext cx="22138301" cy="235429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get &lt;- httr::GET(“encodedURL”)</a:t>
            </a:r>
          </a:p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c &lt;- jsonlite::fromJSON(content(get, "text"))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Errors</a:t>
            </a:r>
          </a:p>
        </p:txBody>
      </p:sp>
      <p:sp>
        <p:nvSpPr>
          <p:cNvPr id="23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896" indent="-603896" defTabSz="817244">
              <a:spcBef>
                <a:spcPts val="6400"/>
              </a:spcBef>
              <a:defRPr sz="6930"/>
            </a:pPr>
            <a:r>
              <a:t>Status codes indicate the result of the HTTP request.</a:t>
            </a: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info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success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redirection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400’s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client error (you messed up)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500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’s- server error (something went wrong on their end, but you still could have messed up)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7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9" name="Open exercises/api_practice.Rmd and use the chunk labeled “Blotter”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exercises/api_practice.Rmd and use the chunk labeled “Blotter”</a:t>
            </a:r>
          </a:p>
          <a:p>
            <a:pPr lvl="1"/>
            <a:r>
              <a:t>Like last class generate an API call that downloads all of the data from the </a:t>
            </a:r>
            <a:r>
              <a:rPr u="sng">
                <a:hlinkClick r:id="rId5"/>
              </a:rPr>
              <a:t>City of Pittsburgh Police Blotter</a:t>
            </a:r>
          </a:p>
          <a:p>
            <a:pPr lvl="2"/>
            <a:r>
              <a:t>It might be easier to build the query in Insomnia or something else first</a:t>
            </a:r>
          </a:p>
          <a:p>
            <a:pPr lvl="2"/>
            <a:r>
              <a:t>Stretch: After you have built a query that calls all of the data, add a group by or filter of some kind</a:t>
            </a:r>
          </a:p>
        </p:txBody>
      </p:sp>
      <p:pic>
        <p:nvPicPr>
          <p:cNvPr id="240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0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patial Dat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rPr lang="en-US" dirty="0"/>
              <a:t>Esri API Example</a:t>
            </a:r>
            <a:endParaRPr dirty="0"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 Shot 2019-10-06 at 20.38.14.png" descr="Screen Shot 2019-10-06 at 20.38.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90" y="228831"/>
            <a:ext cx="12070060" cy="1232559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ource: Allegheny County Esri API"/>
          <p:cNvSpPr txBox="1"/>
          <p:nvPr/>
        </p:nvSpPr>
        <p:spPr>
          <a:xfrm>
            <a:off x="3930694" y="12742341"/>
            <a:ext cx="569725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300"/>
            </a:pPr>
            <a:r>
              <a:t>Source: </a:t>
            </a:r>
            <a:r>
              <a:rPr u="sng">
                <a:hlinkClick r:id="rId3"/>
              </a:rPr>
              <a:t>Allegheny</a:t>
            </a:r>
            <a:r>
              <a:t> County Esri API</a:t>
            </a:r>
          </a:p>
        </p:txBody>
      </p:sp>
      <p:grpSp>
        <p:nvGrpSpPr>
          <p:cNvPr id="248" name="Group"/>
          <p:cNvGrpSpPr/>
          <p:nvPr/>
        </p:nvGrpSpPr>
        <p:grpSpPr>
          <a:xfrm>
            <a:off x="7822725" y="6909176"/>
            <a:ext cx="14306991" cy="2808949"/>
            <a:chOff x="0" y="0"/>
            <a:chExt cx="14306990" cy="2808947"/>
          </a:xfrm>
        </p:grpSpPr>
        <p:sp>
          <p:nvSpPr>
            <p:cNvPr id="246" name="Same as the select portion of a SQL query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FF40FF"/>
                  </a:solidFill>
                </a:defRPr>
              </a:lvl1pPr>
            </a:lstStyle>
            <a:p>
              <a:r>
                <a:t>Same as the select portion of a SQL query</a:t>
              </a:r>
            </a:p>
          </p:txBody>
        </p:sp>
        <p:sp>
          <p:nvSpPr>
            <p:cNvPr id="247" name="Group"/>
            <p:cNvSpPr/>
            <p:nvPr/>
          </p:nvSpPr>
          <p:spPr>
            <a:xfrm>
              <a:off x="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FF40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1" name="Group"/>
          <p:cNvGrpSpPr/>
          <p:nvPr/>
        </p:nvGrpSpPr>
        <p:grpSpPr>
          <a:xfrm>
            <a:off x="8522043" y="1117972"/>
            <a:ext cx="14621699" cy="2007348"/>
            <a:chOff x="0" y="-316111"/>
            <a:chExt cx="14621698" cy="2007347"/>
          </a:xfrm>
        </p:grpSpPr>
        <p:sp>
          <p:nvSpPr>
            <p:cNvPr id="249" name="SQL like where statement to get one the data you want"/>
            <p:cNvSpPr/>
            <p:nvPr/>
          </p:nvSpPr>
          <p:spPr>
            <a:xfrm>
              <a:off x="3199225" y="9044"/>
              <a:ext cx="11422474" cy="168219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6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96FF"/>
                  </a:solidFill>
                </a:defRPr>
              </a:lvl1pPr>
            </a:lstStyle>
            <a:p>
              <a:r>
                <a:t>SQL like where statement to get one the data you want</a:t>
              </a:r>
            </a:p>
          </p:txBody>
        </p:sp>
        <p:sp>
          <p:nvSpPr>
            <p:cNvPr id="250" name="Triangle"/>
            <p:cNvSpPr/>
            <p:nvPr/>
          </p:nvSpPr>
          <p:spPr>
            <a:xfrm rot="10800000" flipH="1">
              <a:off x="-1" y="-316112"/>
              <a:ext cx="3180172" cy="1977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8264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21553" y="18264"/>
                  </a:lnTo>
                  <a:close/>
                </a:path>
              </a:pathLst>
            </a:custGeom>
            <a:solidFill>
              <a:srgbClr val="0096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 advAuto="0"/>
      <p:bldP spid="251" grpId="0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etting Spat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Getting Spatial data</a:t>
            </a:r>
          </a:p>
        </p:txBody>
      </p:sp>
      <p:sp>
        <p:nvSpPr>
          <p:cNvPr id="254" name="For ESRI API’s so long as your format is set to GEOJSON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ESRI API’s so long as your format is set to GEOJSON…</a:t>
            </a:r>
          </a:p>
          <a:p>
            <a:endParaRPr/>
          </a:p>
          <a:p>
            <a:endParaRPr/>
          </a:p>
          <a:p>
            <a:r>
              <a:t>Its that easy</a:t>
            </a:r>
          </a:p>
        </p:txBody>
      </p:sp>
      <p:sp>
        <p:nvSpPr>
          <p:cNvPr id="255" name="data &lt;- readOGR(&quot;encodedURL&quot;)"/>
          <p:cNvSpPr/>
          <p:nvPr/>
        </p:nvSpPr>
        <p:spPr>
          <a:xfrm>
            <a:off x="1122850" y="5680851"/>
            <a:ext cx="22138301" cy="235429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data &lt;- </a:t>
            </a:r>
            <a:r>
              <a:rPr lang="en-US" dirty="0" err="1"/>
              <a:t>st_read</a:t>
            </a:r>
            <a:r>
              <a:rPr dirty="0"/>
              <a:t>("</a:t>
            </a:r>
            <a:r>
              <a:rPr dirty="0" err="1"/>
              <a:t>encodedURL</a:t>
            </a:r>
            <a:r>
              <a:rPr dirty="0"/>
              <a:t>")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0" name="Open exercises/api_practice.Rmd and go to the chunk labeled “Esri”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exercises/api_practice.Rmd and go to the chunk labeled “Esri”</a:t>
            </a:r>
          </a:p>
          <a:p>
            <a:pPr lvl="1"/>
            <a:r>
              <a:t>Look at the fields on the May 2019 Election layer from the Allegheny County Esri API: </a:t>
            </a:r>
            <a:r>
              <a:rPr u="sng">
                <a:hlinkClick r:id="rId5"/>
              </a:rPr>
              <a:t>https://services1.arcgis.com/vdNDkVykv9vEWFX4/ArcGIS/rest/services/Allegheny_County_Polling_Places_May2019/FeatureServer/0</a:t>
            </a:r>
          </a:p>
          <a:p>
            <a:pPr lvl="2"/>
            <a:r>
              <a:t>Get all of the polling places in just the City of Pittsburgh and load it into R from the URL</a:t>
            </a:r>
          </a:p>
        </p:txBody>
      </p:sp>
      <p:pic>
        <p:nvPicPr>
          <p:cNvPr id="261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1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65" name="Solutions to both of todays exercises are in: api_practice_solutions.R"/>
          <p:cNvSpPr txBox="1">
            <a:spLocks noGrp="1"/>
          </p:cNvSpPr>
          <p:nvPr>
            <p:ph type="body" idx="21"/>
          </p:nvPr>
        </p:nvSpPr>
        <p:spPr>
          <a:xfrm>
            <a:off x="3475732" y="5952403"/>
            <a:ext cx="17445237" cy="181119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r>
              <a:t>Solutions to both of todays exercises are in: api_practice_solutions.R</a:t>
            </a:r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6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Build your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000000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Other 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Other API’s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QL…"/>
          <p:cNvSpPr txBox="1">
            <a:spLocks noGrp="1"/>
          </p:cNvSpPr>
          <p:nvPr>
            <p:ph type="body" idx="21"/>
          </p:nvPr>
        </p:nvSpPr>
        <p:spPr>
          <a:xfrm>
            <a:off x="6426200" y="3127508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FFFFFF"/>
                </a:solidFill>
              </a:defRPr>
            </a:pPr>
            <a:r>
              <a:t>SQL</a:t>
            </a:r>
          </a:p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DBDBDB"/>
                </a:solidFill>
              </a:defRPr>
            </a:pPr>
            <a:r>
              <a:t>the structured language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Other api’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Other api’s</a:t>
            </a:r>
          </a:p>
        </p:txBody>
      </p:sp>
      <p:sp>
        <p:nvSpPr>
          <p:cNvPr id="274" name="Not all (most) API’s will require you to do filtering or sql in the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6297" indent="-506297" defTabSz="685165">
              <a:spcBef>
                <a:spcPts val="5300"/>
              </a:spcBef>
              <a:defRPr sz="5810"/>
            </a:pPr>
            <a:r>
              <a:t>Not all (most) API’s will require you to do filtering or sql in them</a:t>
            </a:r>
          </a:p>
          <a:p>
            <a:pPr marL="1117675" lvl="1" indent="-506297" defTabSz="685165">
              <a:spcBef>
                <a:spcPts val="5300"/>
              </a:spcBef>
              <a:defRPr sz="5810"/>
            </a:pPr>
            <a:r>
              <a:t>This is mostly how Data Portal’s API’s work</a:t>
            </a:r>
          </a:p>
          <a:p>
            <a:pPr marL="1117675" lvl="1" indent="-506297" defTabSz="685165">
              <a:spcBef>
                <a:spcPts val="5300"/>
              </a:spcBef>
              <a:defRPr sz="5810"/>
            </a:pPr>
            <a:r>
              <a:t>Socrata Portals have a weird endpoint sql hybrid model using their SoQL framework: </a:t>
            </a:r>
            <a:r>
              <a:rPr u="sng">
                <a:hlinkClick r:id="rId2"/>
              </a:rPr>
              <a:t>https://dev.socrata.com/docs/queries/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Typically API’s will have endpoints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You will need to read up on the Documentation on the API you are attempting to use.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eocode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Geocode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Example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alco_geocode.R"/>
          <p:cNvSpPr txBox="1">
            <a:spLocks noGrp="1"/>
          </p:cNvSpPr>
          <p:nvPr>
            <p:ph type="body" idx="21"/>
          </p:nvPr>
        </p:nvSpPr>
        <p:spPr>
          <a:xfrm>
            <a:off x="9258504" y="6268095"/>
            <a:ext cx="5866991" cy="1179810"/>
          </a:xfrm>
          <a:prstGeom prst="rect">
            <a:avLst/>
          </a:prstGeom>
        </p:spPr>
        <p:txBody>
          <a:bodyPr/>
          <a:lstStyle/>
          <a:p>
            <a:r>
              <a:rPr dirty="0">
                <a:hlinkClick r:id="rId3"/>
              </a:rPr>
              <a:t>alco_geocode.R</a:t>
            </a:r>
            <a:endParaRPr dirty="0"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in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Shiny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Example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app/311_dashboard.R"/>
          <p:cNvSpPr txBox="1">
            <a:spLocks noGrp="1"/>
          </p:cNvSpPr>
          <p:nvPr>
            <p:ph type="body" idx="21"/>
          </p:nvPr>
        </p:nvSpPr>
        <p:spPr>
          <a:xfrm>
            <a:off x="7066725" y="6247414"/>
            <a:ext cx="10250550" cy="1221172"/>
          </a:xfrm>
          <a:prstGeom prst="rect">
            <a:avLst/>
          </a:prstGeom>
        </p:spPr>
        <p:txBody>
          <a:bodyPr/>
          <a:lstStyle/>
          <a:p>
            <a:r>
              <a:t>app/311_dashboard.R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API’s</a:t>
            </a:r>
          </a:p>
        </p:txBody>
      </p:sp>
      <p:sp>
        <p:nvSpPr>
          <p:cNvPr id="292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Z03K.gif" descr="Z03K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072887" y="1518665"/>
            <a:ext cx="14238226" cy="10678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–Wikipedia"/>
          <p:cNvSpPr>
            <a:spLocks noGrp="1"/>
          </p:cNvSpPr>
          <p:nvPr>
            <p:ph type="body" idx="21"/>
          </p:nvPr>
        </p:nvSpPr>
        <p:spPr>
          <a:xfrm>
            <a:off x="2381250" y="10729525"/>
            <a:ext cx="19621500" cy="838201"/>
          </a:xfrm>
          <a:prstGeom prst="rect">
            <a:avLst/>
          </a:prstGeom>
        </p:spPr>
        <p:txBody>
          <a:bodyPr/>
          <a:lstStyle/>
          <a:p>
            <a:r>
              <a:t>–Wikipedia</a:t>
            </a:r>
          </a:p>
        </p:txBody>
      </p:sp>
      <p:sp>
        <p:nvSpPr>
          <p:cNvPr id="210" name="“SQL is a domain specific language used in programming and … data held in a relational database management system”"/>
          <p:cNvSpPr>
            <a:spLocks noGrp="1"/>
          </p:cNvSpPr>
          <p:nvPr>
            <p:ph type="body" idx="22"/>
          </p:nvPr>
        </p:nvSpPr>
        <p:spPr>
          <a:xfrm>
            <a:off x="2702516" y="1272461"/>
            <a:ext cx="19621501" cy="8547101"/>
          </a:xfrm>
          <a:prstGeom prst="rect">
            <a:avLst/>
          </a:prstGeom>
        </p:spPr>
        <p:txBody>
          <a:bodyPr/>
          <a:lstStyle/>
          <a:p>
            <a:r>
              <a:t>“SQL is a domain specific language used in programming and … data held in a relational database management system”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tructuring a quer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Structuring a query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Que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Queries</a:t>
            </a:r>
          </a:p>
        </p:txBody>
      </p:sp>
      <p:pic>
        <p:nvPicPr>
          <p:cNvPr id="215" name="59322015595b4e56313a0409_Screen Shot 2017-06-02 at 7.32.53 PM.png" descr="59322015595b4e56313a0409_Screen Shot 2017-06-02 at 7.32.5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408" y="2654478"/>
            <a:ext cx="16653184" cy="840704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ource: periscope data"/>
          <p:cNvSpPr txBox="1"/>
          <p:nvPr/>
        </p:nvSpPr>
        <p:spPr>
          <a:xfrm>
            <a:off x="8471802" y="12642849"/>
            <a:ext cx="66447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Source: </a:t>
            </a:r>
            <a:r>
              <a:rPr u="sng">
                <a:hlinkClick r:id="rId3"/>
              </a:rPr>
              <a:t>periscope data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2271</TotalTime>
  <Words>1981</Words>
  <Application>Microsoft Office PowerPoint</Application>
  <PresentationFormat>Custom</PresentationFormat>
  <Paragraphs>267</Paragraphs>
  <Slides>66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Arial</vt:lpstr>
      <vt:lpstr>Avenir</vt:lpstr>
      <vt:lpstr>Courier</vt:lpstr>
      <vt:lpstr>Franklin Gothic Book</vt:lpstr>
      <vt:lpstr>Gill Sans</vt:lpstr>
      <vt:lpstr>Gill Sans Light</vt:lpstr>
      <vt:lpstr>Helvetica</vt:lpstr>
      <vt:lpstr>Helvetica Neue</vt:lpstr>
      <vt:lpstr>Marker Felt</vt:lpstr>
      <vt:lpstr>Monaco</vt:lpstr>
      <vt:lpstr>Showroom</vt:lpstr>
      <vt:lpstr>Homework 2 feedback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Queries</vt:lpstr>
      <vt:lpstr>PowerPoint Presentation</vt:lpstr>
      <vt:lpstr>PowerPoint Presentation</vt:lpstr>
      <vt:lpstr>PowerPoint Presentation</vt:lpstr>
      <vt:lpstr>BETWEEN … AND</vt:lpstr>
      <vt:lpstr>IN statements</vt:lpstr>
      <vt:lpstr>PowerPoint Presentation</vt:lpstr>
      <vt:lpstr>PowerPoint Presentation</vt:lpstr>
      <vt:lpstr>PowerPoint Presentation</vt:lpstr>
      <vt:lpstr>SQL Functions</vt:lpstr>
      <vt:lpstr>DISTINCT</vt:lpstr>
      <vt:lpstr>MIN &amp; Max functions</vt:lpstr>
      <vt:lpstr>Count, Average, Sum</vt:lpstr>
      <vt:lpstr>Group by</vt:lpstr>
      <vt:lpstr>PowerPoint Presentation</vt:lpstr>
      <vt:lpstr>PowerPoint Presentation</vt:lpstr>
      <vt:lpstr>PowerPoint Presentation</vt:lpstr>
      <vt:lpstr>SQL IDE’s</vt:lpstr>
      <vt:lpstr>PowerPoint Presentation</vt:lpstr>
      <vt:lpstr>PowerPoint Presentation</vt:lpstr>
      <vt:lpstr>Allowing handshakes</vt:lpstr>
      <vt:lpstr>PowerPoint Presentation</vt:lpstr>
      <vt:lpstr>File or environmental variable</vt:lpstr>
      <vt:lpstr>Establishing Connections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Examples</vt:lpstr>
      <vt:lpstr>API’s</vt:lpstr>
      <vt:lpstr>REST API’s</vt:lpstr>
      <vt:lpstr>PowerPoint Presentation</vt:lpstr>
      <vt:lpstr>The Steps</vt:lpstr>
      <vt:lpstr>1. Building your Query</vt:lpstr>
      <vt:lpstr>PowerPoint Presentation</vt:lpstr>
      <vt:lpstr>The Steps</vt:lpstr>
      <vt:lpstr>PowerPoint Presentation</vt:lpstr>
      <vt:lpstr>The Steps</vt:lpstr>
      <vt:lpstr>Content</vt:lpstr>
      <vt:lpstr>Getting to the content</vt:lpstr>
      <vt:lpstr>Errors</vt:lpstr>
      <vt:lpstr>PowerPoint Presentation</vt:lpstr>
      <vt:lpstr>PowerPoint Presentation</vt:lpstr>
      <vt:lpstr>PowerPoint Presentation</vt:lpstr>
      <vt:lpstr>Getting Spatial data</vt:lpstr>
      <vt:lpstr>PowerPoint Presentation</vt:lpstr>
      <vt:lpstr>PowerPoint Presentation</vt:lpstr>
      <vt:lpstr>The Steps</vt:lpstr>
      <vt:lpstr>PowerPoint Presentation</vt:lpstr>
      <vt:lpstr>Other api’s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5</cp:revision>
  <dcterms:modified xsi:type="dcterms:W3CDTF">2022-02-24T14:16:08Z</dcterms:modified>
</cp:coreProperties>
</file>